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210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сайты\ProPowerPoint\Шаблоны\В работе\Новый Год 2\Main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4169174" y="2276872"/>
            <a:ext cx="4974826" cy="1470025"/>
          </a:xfrm>
        </p:spPr>
        <p:txBody>
          <a:bodyPr/>
          <a:lstStyle>
            <a:lvl1pPr>
              <a:defRPr b="1" baseline="0">
                <a:solidFill>
                  <a:srgbClr val="C00000"/>
                </a:solidFill>
              </a:defRPr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111263" y="5517232"/>
            <a:ext cx="5004048" cy="1176536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C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3153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CF37C7-8DF1-4CAC-801B-7FE9F53DB65D}" type="datetimeFigureOut">
              <a:rPr lang="ru-RU" smtClean="0"/>
              <a:t>16.01.2018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7167C5-68F3-40C2-B854-886D78E22E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668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CF37C7-8DF1-4CAC-801B-7FE9F53DB65D}" type="datetimeFigureOut">
              <a:rPr lang="ru-RU" smtClean="0"/>
              <a:t>16.01.2018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7167C5-68F3-40C2-B854-886D78E22E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374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076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CF37C7-8DF1-4CAC-801B-7FE9F53DB65D}" type="datetimeFigureOut">
              <a:rPr lang="ru-RU" smtClean="0"/>
              <a:t>16.01.2018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7167C5-68F3-40C2-B854-886D78E22E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608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CF37C7-8DF1-4CAC-801B-7FE9F53DB65D}" type="datetimeFigureOut">
              <a:rPr lang="ru-RU" smtClean="0"/>
              <a:t>16.01.2018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7167C5-68F3-40C2-B854-886D78E22E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714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CF37C7-8DF1-4CAC-801B-7FE9F53DB65D}" type="datetimeFigureOut">
              <a:rPr lang="ru-RU" smtClean="0"/>
              <a:t>16.01.2018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7167C5-68F3-40C2-B854-886D78E22E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812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CF37C7-8DF1-4CAC-801B-7FE9F53DB65D}" type="datetimeFigureOut">
              <a:rPr lang="ru-RU" smtClean="0"/>
              <a:t>16.01.2018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7167C5-68F3-40C2-B854-886D78E22E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846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CF37C7-8DF1-4CAC-801B-7FE9F53DB65D}" type="datetimeFigureOut">
              <a:rPr lang="ru-RU" smtClean="0"/>
              <a:t>16.01.2018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7167C5-68F3-40C2-B854-886D78E22E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039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CF37C7-8DF1-4CAC-801B-7FE9F53DB65D}" type="datetimeFigureOut">
              <a:rPr lang="ru-RU" smtClean="0"/>
              <a:t>16.01.2018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7167C5-68F3-40C2-B854-886D78E22E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582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CF37C7-8DF1-4CAC-801B-7FE9F53DB65D}" type="datetimeFigureOut">
              <a:rPr lang="ru-RU" smtClean="0"/>
              <a:t>16.01.2018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7167C5-68F3-40C2-B854-886D78E22E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960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сайты\ProPowerPoint\Шаблоны\В работе\Новый Год 2\Sl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260648"/>
            <a:ext cx="63367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1844824"/>
            <a:ext cx="8291264" cy="4669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-1421" y="6550223"/>
            <a:ext cx="2900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Lucida Calligraphy" panose="03010101010101010101" pitchFamily="66" charset="0"/>
                <a:cs typeface="Estrangelo Edessa" panose="03080600000000000000" pitchFamily="66"/>
              </a:rPr>
              <a:t>ProPowerPoint.Ru</a:t>
            </a:r>
            <a:endParaRPr lang="ru-RU" sz="1400" dirty="0">
              <a:solidFill>
                <a:schemeClr val="bg1">
                  <a:lumMod val="65000"/>
                </a:schemeClr>
              </a:solidFill>
              <a:cs typeface="Estrangelo Edessa" panose="03080600000000000000" pitchFamily="66"/>
            </a:endParaRPr>
          </a:p>
        </p:txBody>
      </p:sp>
    </p:spTree>
    <p:extLst>
      <p:ext uri="{BB962C8B-B14F-4D97-AF65-F5344CB8AC3E}">
        <p14:creationId xmlns:p14="http://schemas.microsoft.com/office/powerpoint/2010/main" val="2114914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69174" y="1976741"/>
            <a:ext cx="4974826" cy="1470025"/>
          </a:xfrm>
        </p:spPr>
        <p:txBody>
          <a:bodyPr>
            <a:noAutofit/>
          </a:bodyPr>
          <a:lstStyle/>
          <a:p>
            <a:r>
              <a:rPr lang="ru-RU" sz="5400" dirty="0" smtClean="0">
                <a:latin typeface="Gabriola" panose="04040605051002020D02" pitchFamily="82" charset="0"/>
              </a:rPr>
              <a:t>Новогодняя сказка</a:t>
            </a:r>
            <a:br>
              <a:rPr lang="ru-RU" sz="5400" dirty="0" smtClean="0">
                <a:latin typeface="Gabriola" panose="04040605051002020D02" pitchFamily="82" charset="0"/>
              </a:rPr>
            </a:br>
            <a:r>
              <a:rPr lang="ru-RU" sz="6600" dirty="0" smtClean="0">
                <a:latin typeface="Gabriola" panose="04040605051002020D02" pitchFamily="82" charset="0"/>
              </a:rPr>
              <a:t>2018</a:t>
            </a:r>
            <a:endParaRPr lang="ru-RU" sz="5400" dirty="0">
              <a:latin typeface="Gabriola" panose="04040605051002020D02" pitchFamily="8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31840" y="4797152"/>
            <a:ext cx="5868144" cy="1176536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Gabriola" panose="04040605051002020D02" pitchFamily="82" charset="0"/>
              </a:rPr>
              <a:t>Подготовила музыкальный руководитель МКДОУ  </a:t>
            </a:r>
            <a:r>
              <a:rPr lang="ru-RU" sz="2800" dirty="0" smtClean="0">
                <a:latin typeface="Gabriola" panose="04040605051002020D02" pitchFamily="82" charset="0"/>
              </a:rPr>
              <a:t>Р</a:t>
            </a:r>
            <a:r>
              <a:rPr lang="ru-RU" sz="2800" dirty="0" smtClean="0">
                <a:latin typeface="Gabriola" panose="04040605051002020D02" pitchFamily="82" charset="0"/>
              </a:rPr>
              <a:t>амонского  детского  сада  №1</a:t>
            </a:r>
          </a:p>
          <a:p>
            <a:r>
              <a:rPr lang="ru-RU" sz="2800" dirty="0" smtClean="0">
                <a:latin typeface="Gabriola" panose="04040605051002020D02" pitchFamily="82" charset="0"/>
              </a:rPr>
              <a:t>Новоселова  Вера  Васильевна</a:t>
            </a:r>
            <a:endParaRPr lang="ru-RU" sz="2800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45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000" b="1" u="sng" dirty="0" smtClean="0">
                <a:latin typeface="Gabriola" panose="04040605051002020D02" pitchFamily="82" charset="0"/>
              </a:rPr>
              <a:t>    Кот:  </a:t>
            </a:r>
            <a:r>
              <a:rPr lang="ru-RU" sz="2000" b="1" dirty="0" smtClean="0">
                <a:latin typeface="Gabriola" panose="04040605051002020D02" pitchFamily="82" charset="0"/>
              </a:rPr>
              <a:t>Ну, что ж, давайте поиграем в игру: «Шарики-фонарики».</a:t>
            </a:r>
            <a:endParaRPr lang="ru-RU" sz="2000" b="1" u="sng" dirty="0">
              <a:latin typeface="Gabriola" panose="04040605051002020D02" pitchFamily="82" charset="0"/>
            </a:endParaRPr>
          </a:p>
        </p:txBody>
      </p:sp>
      <p:pic>
        <p:nvPicPr>
          <p:cNvPr id="9218" name="Picture 2" descr="C:\Users\Asus\Desktop\фотот новый год\DSCF61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2987" y="1844675"/>
            <a:ext cx="6227913" cy="467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892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сайты\ProPowerPoint\Шаблоны\В работе\Новый Год 2\Prin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6" y="0"/>
            <a:ext cx="9156195" cy="686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2000" b="1" u="sng" dirty="0" smtClean="0">
                <a:latin typeface="Gabriola" panose="04040605051002020D02" pitchFamily="82" charset="0"/>
              </a:rPr>
              <a:t>Снеговик: </a:t>
            </a:r>
            <a:r>
              <a:rPr lang="ru-RU" sz="2000" b="1" dirty="0" smtClean="0">
                <a:latin typeface="Gabriola" panose="04040605051002020D02" pitchFamily="82" charset="0"/>
              </a:rPr>
              <a:t> Где они?</a:t>
            </a:r>
            <a:br>
              <a:rPr lang="ru-RU" sz="2000" b="1" dirty="0" smtClean="0">
                <a:latin typeface="Gabriola" panose="04040605051002020D02" pitchFamily="82" charset="0"/>
              </a:rPr>
            </a:br>
            <a:r>
              <a:rPr lang="ru-RU" sz="2000" b="1" u="sng" dirty="0" smtClean="0">
                <a:latin typeface="Gabriola" panose="04040605051002020D02" pitchFamily="82" charset="0"/>
              </a:rPr>
              <a:t>Ведущая: </a:t>
            </a:r>
            <a:r>
              <a:rPr lang="ru-RU" sz="2000" b="1" dirty="0" smtClean="0">
                <a:latin typeface="Gabriola" panose="04040605051002020D02" pitchFamily="82" charset="0"/>
              </a:rPr>
              <a:t>Кто они?</a:t>
            </a:r>
            <a:br>
              <a:rPr lang="ru-RU" sz="2000" b="1" dirty="0" smtClean="0">
                <a:latin typeface="Gabriola" panose="04040605051002020D02" pitchFamily="82" charset="0"/>
              </a:rPr>
            </a:br>
            <a:r>
              <a:rPr lang="ru-RU" sz="2000" b="1" u="sng" dirty="0" smtClean="0">
                <a:latin typeface="Gabriola" panose="04040605051002020D02" pitchFamily="82" charset="0"/>
              </a:rPr>
              <a:t>Снеговик: </a:t>
            </a:r>
            <a:r>
              <a:rPr lang="ru-RU" sz="2000" b="1" dirty="0" smtClean="0">
                <a:latin typeface="Gabriola" panose="04040605051002020D02" pitchFamily="82" charset="0"/>
              </a:rPr>
              <a:t> Лиса Алиса и кот </a:t>
            </a:r>
            <a:r>
              <a:rPr lang="ru-RU" sz="2000" b="1" dirty="0" err="1" smtClean="0">
                <a:latin typeface="Gabriola" panose="04040605051002020D02" pitchFamily="82" charset="0"/>
              </a:rPr>
              <a:t>Базилио</a:t>
            </a:r>
            <a:r>
              <a:rPr lang="ru-RU" sz="2000" b="1" dirty="0" smtClean="0">
                <a:latin typeface="Gabriola" panose="04040605051002020D02" pitchFamily="82" charset="0"/>
              </a:rPr>
              <a:t>!</a:t>
            </a:r>
            <a:br>
              <a:rPr lang="ru-RU" sz="2000" b="1" dirty="0" smtClean="0">
                <a:latin typeface="Gabriola" panose="04040605051002020D02" pitchFamily="82" charset="0"/>
              </a:rPr>
            </a:br>
            <a:r>
              <a:rPr lang="ru-RU" sz="2000" b="1" u="sng" dirty="0" smtClean="0">
                <a:latin typeface="Gabriola" panose="04040605051002020D02" pitchFamily="82" charset="0"/>
              </a:rPr>
              <a:t>Ведущая: </a:t>
            </a:r>
            <a:r>
              <a:rPr lang="ru-RU" sz="2000" b="1" dirty="0" smtClean="0">
                <a:latin typeface="Gabriola" panose="04040605051002020D02" pitchFamily="82" charset="0"/>
              </a:rPr>
              <a:t>Так это были они?</a:t>
            </a:r>
            <a:br>
              <a:rPr lang="ru-RU" sz="2000" b="1" dirty="0" smtClean="0">
                <a:latin typeface="Gabriola" panose="04040605051002020D02" pitchFamily="82" charset="0"/>
              </a:rPr>
            </a:br>
            <a:r>
              <a:rPr lang="ru-RU" sz="2000" b="1" u="sng" dirty="0" smtClean="0">
                <a:latin typeface="Gabriola" panose="04040605051002020D02" pitchFamily="82" charset="0"/>
              </a:rPr>
              <a:t>Снеговик:  </a:t>
            </a:r>
            <a:r>
              <a:rPr lang="ru-RU" sz="2000" b="1" dirty="0" smtClean="0">
                <a:latin typeface="Gabriola" panose="04040605051002020D02" pitchFamily="82" charset="0"/>
              </a:rPr>
              <a:t>Да, я шёл за ними по следу, но они обхитрили меня.</a:t>
            </a:r>
            <a:endParaRPr lang="ru-RU" sz="2000" b="1" u="sng" dirty="0">
              <a:latin typeface="Gabriola" panose="04040605051002020D02" pitchFamily="82" charset="0"/>
            </a:endParaRPr>
          </a:p>
        </p:txBody>
      </p:sp>
      <p:pic>
        <p:nvPicPr>
          <p:cNvPr id="10242" name="Picture 2" descr="C:\Users\Asus\Desktop\фотот новый год\DSCF614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916832"/>
            <a:ext cx="6231597" cy="467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24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000" b="1" u="sng" dirty="0" smtClean="0">
                <a:latin typeface="Gabriola" panose="04040605051002020D02" pitchFamily="82" charset="0"/>
              </a:rPr>
              <a:t>Снеговик:  </a:t>
            </a:r>
            <a:r>
              <a:rPr lang="ru-RU" sz="2000" b="1" dirty="0" smtClean="0">
                <a:latin typeface="Gabriola" panose="04040605051002020D02" pitchFamily="82" charset="0"/>
              </a:rPr>
              <a:t>Алло, шеф, я их упустил… Что? Вы уже рядом? Конечно, ждём!</a:t>
            </a:r>
            <a:br>
              <a:rPr lang="ru-RU" sz="2000" b="1" dirty="0" smtClean="0">
                <a:latin typeface="Gabriola" panose="04040605051002020D02" pitchFamily="82" charset="0"/>
              </a:rPr>
            </a:br>
            <a:r>
              <a:rPr lang="ru-RU" sz="2000" b="1" u="sng" dirty="0" smtClean="0">
                <a:latin typeface="Gabriola" panose="04040605051002020D02" pitchFamily="82" charset="0"/>
              </a:rPr>
              <a:t>Дед Мороз: </a:t>
            </a:r>
            <a:r>
              <a:rPr lang="ru-RU" sz="2000" b="1" dirty="0" smtClean="0">
                <a:latin typeface="Gabriola" panose="04040605051002020D02" pitchFamily="82" charset="0"/>
              </a:rPr>
              <a:t>Здравствуйте, мои дорогие, и маленькие, и большие!</a:t>
            </a:r>
            <a:br>
              <a:rPr lang="ru-RU" sz="2000" b="1" dirty="0" smtClean="0">
                <a:latin typeface="Gabriola" panose="04040605051002020D02" pitchFamily="82" charset="0"/>
              </a:rPr>
            </a:br>
            <a:r>
              <a:rPr lang="ru-RU" sz="2000" b="1" u="sng" dirty="0" smtClean="0">
                <a:latin typeface="Gabriola" panose="04040605051002020D02" pitchFamily="82" charset="0"/>
              </a:rPr>
              <a:t>Снегурочка:  </a:t>
            </a:r>
            <a:r>
              <a:rPr lang="ru-RU" sz="2000" b="1" dirty="0" smtClean="0">
                <a:latin typeface="Gabriola" panose="04040605051002020D02" pitchFamily="82" charset="0"/>
              </a:rPr>
              <a:t>Дружно за руки беритесь, в круг широкий становитесь!</a:t>
            </a:r>
            <a:endParaRPr lang="ru-RU" sz="2000" b="1" u="sng" dirty="0">
              <a:latin typeface="Gabriola" panose="04040605051002020D02" pitchFamily="82" charset="0"/>
            </a:endParaRPr>
          </a:p>
        </p:txBody>
      </p:sp>
      <p:pic>
        <p:nvPicPr>
          <p:cNvPr id="11266" name="Picture 2" descr="C:\Users\Asus\Desktop\фотот новый год\DSCF61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816" y="1844675"/>
            <a:ext cx="6224256" cy="467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606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сайты\ProPowerPoint\Шаблоны\В работе\Новый Год 2\Prin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6" y="0"/>
            <a:ext cx="9156195" cy="686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336704" cy="1143000"/>
          </a:xfrm>
        </p:spPr>
        <p:txBody>
          <a:bodyPr>
            <a:normAutofit/>
          </a:bodyPr>
          <a:lstStyle/>
          <a:p>
            <a:pPr algn="l"/>
            <a:r>
              <a:rPr lang="ru-RU" sz="2000" b="1" u="sng" dirty="0" smtClean="0">
                <a:latin typeface="Gabriola" panose="04040605051002020D02" pitchFamily="82" charset="0"/>
              </a:rPr>
              <a:t>Дед Мороз: </a:t>
            </a:r>
            <a:r>
              <a:rPr lang="ru-RU" sz="2000" b="1" dirty="0" smtClean="0">
                <a:latin typeface="Gabriola" panose="04040605051002020D02" pitchFamily="82" charset="0"/>
              </a:rPr>
              <a:t>Ну, Снеговик, докладывай, что узнал!</a:t>
            </a:r>
            <a:br>
              <a:rPr lang="ru-RU" sz="2000" b="1" dirty="0" smtClean="0">
                <a:latin typeface="Gabriola" panose="04040605051002020D02" pitchFamily="82" charset="0"/>
              </a:rPr>
            </a:br>
            <a:r>
              <a:rPr lang="ru-RU" sz="2000" b="1" u="sng" dirty="0" smtClean="0">
                <a:latin typeface="Gabriola" panose="04040605051002020D02" pitchFamily="82" charset="0"/>
              </a:rPr>
              <a:t>Снеговик: </a:t>
            </a:r>
            <a:r>
              <a:rPr lang="ru-RU" sz="2000" b="1" dirty="0" smtClean="0">
                <a:latin typeface="Gabriola" panose="04040605051002020D02" pitchFamily="82" charset="0"/>
              </a:rPr>
              <a:t>Это кот </a:t>
            </a:r>
            <a:r>
              <a:rPr lang="ru-RU" sz="2000" b="1" dirty="0" err="1" smtClean="0">
                <a:latin typeface="Gabriola" panose="04040605051002020D02" pitchFamily="82" charset="0"/>
              </a:rPr>
              <a:t>Базилио</a:t>
            </a:r>
            <a:r>
              <a:rPr lang="ru-RU" sz="2000" b="1" dirty="0" smtClean="0">
                <a:latin typeface="Gabriola" panose="04040605051002020D02" pitchFamily="82" charset="0"/>
              </a:rPr>
              <a:t> и лиса Алиса украли крылья. А ещё они обещали забрать новогодние подарки!</a:t>
            </a:r>
            <a:endParaRPr lang="ru-RU" sz="2000" b="1" dirty="0">
              <a:latin typeface="Gabriola" panose="04040605051002020D02" pitchFamily="82" charset="0"/>
            </a:endParaRPr>
          </a:p>
        </p:txBody>
      </p:sp>
      <p:pic>
        <p:nvPicPr>
          <p:cNvPr id="12290" name="Picture 2" descr="C:\Users\Asus\Desktop\фотот новый год\DSCF615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158" y="1700213"/>
            <a:ext cx="6228783" cy="467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21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260648"/>
            <a:ext cx="6768752" cy="1143000"/>
          </a:xfrm>
        </p:spPr>
        <p:txBody>
          <a:bodyPr>
            <a:noAutofit/>
          </a:bodyPr>
          <a:lstStyle/>
          <a:p>
            <a:pPr algn="l"/>
            <a:r>
              <a:rPr lang="ru-RU" sz="2000" b="1" u="sng" dirty="0" smtClean="0">
                <a:latin typeface="Gabriola" panose="04040605051002020D02" pitchFamily="82" charset="0"/>
              </a:rPr>
              <a:t>Дед Мороз: </a:t>
            </a:r>
            <a:r>
              <a:rPr lang="ru-RU" sz="2000" b="1" dirty="0" smtClean="0">
                <a:latin typeface="Gabriola" panose="04040605051002020D02" pitchFamily="82" charset="0"/>
              </a:rPr>
              <a:t>Ничего, мы их тоже обхитрим. Ты, Снеговик, догони лису Алису и кота </a:t>
            </a:r>
            <a:r>
              <a:rPr lang="ru-RU" sz="2000" b="1" dirty="0" err="1" smtClean="0">
                <a:latin typeface="Gabriola" panose="04040605051002020D02" pitchFamily="82" charset="0"/>
              </a:rPr>
              <a:t>Базилио</a:t>
            </a:r>
            <a:r>
              <a:rPr lang="ru-RU" sz="2000" b="1" dirty="0" smtClean="0">
                <a:latin typeface="Gabriola" panose="04040605051002020D02" pitchFamily="82" charset="0"/>
              </a:rPr>
              <a:t> и передай им вот эти шапки-обманки. Пусть они думают, что это шапки-невидимки. </a:t>
            </a:r>
            <a:r>
              <a:rPr lang="ru-RU" sz="2000" b="1" dirty="0">
                <a:latin typeface="Gabriola" panose="04040605051002020D02" pitchFamily="82" charset="0"/>
              </a:rPr>
              <a:t/>
            </a:r>
            <a:br>
              <a:rPr lang="ru-RU" sz="2000" b="1" dirty="0">
                <a:latin typeface="Gabriola" panose="04040605051002020D02" pitchFamily="82" charset="0"/>
              </a:rPr>
            </a:br>
            <a:r>
              <a:rPr lang="ru-RU" sz="2000" b="1" u="sng" dirty="0" smtClean="0">
                <a:latin typeface="Gabriola" panose="04040605051002020D02" pitchFamily="82" charset="0"/>
              </a:rPr>
              <a:t>Снеговик: </a:t>
            </a:r>
            <a:r>
              <a:rPr lang="ru-RU" sz="2000" b="1" dirty="0" smtClean="0">
                <a:latin typeface="Gabriola" panose="04040605051002020D02" pitchFamily="82" charset="0"/>
              </a:rPr>
              <a:t>Всё понял, шеф! Иду по следу!</a:t>
            </a:r>
            <a:endParaRPr lang="ru-RU" sz="2000" b="1" u="sng" dirty="0">
              <a:latin typeface="Gabriola" panose="04040605051002020D02" pitchFamily="82" charset="0"/>
            </a:endParaRPr>
          </a:p>
        </p:txBody>
      </p:sp>
      <p:pic>
        <p:nvPicPr>
          <p:cNvPr id="13314" name="Picture 2" descr="C:\Users\Asus\Desktop\фотот новый год\DSCF61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327" y="1844675"/>
            <a:ext cx="6227233" cy="467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909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сайты\ProPowerPoint\Шаблоны\В работе\Новый Год 2\Prin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6" y="0"/>
            <a:ext cx="9156195" cy="686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336704" cy="1143000"/>
          </a:xfrm>
        </p:spPr>
        <p:txBody>
          <a:bodyPr>
            <a:normAutofit/>
          </a:bodyPr>
          <a:lstStyle/>
          <a:p>
            <a:pPr algn="l"/>
            <a:r>
              <a:rPr lang="ru-RU" sz="2000" b="1" u="sng" dirty="0" smtClean="0">
                <a:latin typeface="Gabriola" panose="04040605051002020D02" pitchFamily="82" charset="0"/>
              </a:rPr>
              <a:t>Снегурочка: </a:t>
            </a:r>
            <a:r>
              <a:rPr lang="ru-RU" sz="2000" b="1" dirty="0" smtClean="0">
                <a:latin typeface="Gabriola" panose="04040605051002020D02" pitchFamily="82" charset="0"/>
              </a:rPr>
              <a:t>Не волнуйтесь, ребята, всё будет хорошо. </a:t>
            </a:r>
            <a:br>
              <a:rPr lang="ru-RU" sz="2000" b="1" dirty="0" smtClean="0">
                <a:latin typeface="Gabriola" panose="04040605051002020D02" pitchFamily="82" charset="0"/>
              </a:rPr>
            </a:br>
            <a:r>
              <a:rPr lang="ru-RU" sz="2000" b="1" dirty="0">
                <a:latin typeface="Gabriola" panose="04040605051002020D02" pitchFamily="82" charset="0"/>
              </a:rPr>
              <a:t> </a:t>
            </a:r>
            <a:r>
              <a:rPr lang="ru-RU" sz="2000" b="1" dirty="0" smtClean="0">
                <a:latin typeface="Gabriola" panose="04040605051002020D02" pitchFamily="82" charset="0"/>
              </a:rPr>
              <a:t>                       Давайте пока с вами поиграем!</a:t>
            </a:r>
            <a:endParaRPr lang="ru-RU" sz="2000" b="1" u="sng" dirty="0">
              <a:latin typeface="Gabriola" panose="04040605051002020D02" pitchFamily="82" charset="0"/>
            </a:endParaRPr>
          </a:p>
        </p:txBody>
      </p:sp>
      <p:pic>
        <p:nvPicPr>
          <p:cNvPr id="14338" name="Picture 2" descr="C:\Users\Asus\Desktop\фотот новый год\DSCF615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431" y="1700213"/>
            <a:ext cx="6228237" cy="467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88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000" b="1" u="sng" dirty="0" smtClean="0">
                <a:latin typeface="Gabriola" panose="04040605051002020D02" pitchFamily="82" charset="0"/>
              </a:rPr>
              <a:t>Лиса: </a:t>
            </a:r>
            <a:r>
              <a:rPr lang="ru-RU" sz="2000" b="1" dirty="0" smtClean="0">
                <a:latin typeface="Gabriola" panose="04040605051002020D02" pitchFamily="82" charset="0"/>
              </a:rPr>
              <a:t> Как хорошо, </a:t>
            </a:r>
            <a:r>
              <a:rPr lang="ru-RU" sz="2000" b="1" dirty="0" err="1" smtClean="0">
                <a:latin typeface="Gabriola" panose="04040605051002020D02" pitchFamily="82" charset="0"/>
              </a:rPr>
              <a:t>Базилио</a:t>
            </a:r>
            <a:r>
              <a:rPr lang="ru-RU" sz="2000" b="1" dirty="0" smtClean="0">
                <a:latin typeface="Gabriola" panose="04040605051002020D02" pitchFamily="82" charset="0"/>
              </a:rPr>
              <a:t>, что мы купили у Снеговика эти шапки-невидимки!</a:t>
            </a:r>
            <a:br>
              <a:rPr lang="ru-RU" sz="2000" b="1" dirty="0" smtClean="0">
                <a:latin typeface="Gabriola" panose="04040605051002020D02" pitchFamily="82" charset="0"/>
              </a:rPr>
            </a:br>
            <a:r>
              <a:rPr lang="ru-RU" sz="2000" b="1" u="sng" dirty="0" smtClean="0">
                <a:latin typeface="Gabriola" panose="04040605051002020D02" pitchFamily="82" charset="0"/>
              </a:rPr>
              <a:t>Кот: </a:t>
            </a:r>
            <a:r>
              <a:rPr lang="ru-RU" sz="2000" b="1" dirty="0" smtClean="0">
                <a:latin typeface="Gabriola" panose="04040605051002020D02" pitchFamily="82" charset="0"/>
              </a:rPr>
              <a:t>Точно-точно, мы обещали испортить Новый год, так вот сидите и не   видите, как мы сейчас украдём ваши подарки!</a:t>
            </a:r>
            <a:endParaRPr lang="ru-RU" sz="2000" b="1" u="sng" dirty="0">
              <a:latin typeface="Gabriola" panose="04040605051002020D02" pitchFamily="82" charset="0"/>
            </a:endParaRPr>
          </a:p>
        </p:txBody>
      </p:sp>
      <p:pic>
        <p:nvPicPr>
          <p:cNvPr id="15362" name="Picture 2" descr="C:\Users\Asus\Desktop\фотот новый год\DSCF61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720" y="1844675"/>
            <a:ext cx="6224448" cy="467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920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сайты\ProPowerPoint\Шаблоны\В работе\Новый Год 2\Prin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6" y="0"/>
            <a:ext cx="9156195" cy="686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33670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2200" b="1" u="sng" dirty="0" smtClean="0">
                <a:latin typeface="Gabriola" panose="04040605051002020D02" pitchFamily="82" charset="0"/>
              </a:rPr>
              <a:t>Лиса: </a:t>
            </a:r>
            <a:r>
              <a:rPr lang="ru-RU" sz="2200" b="1" dirty="0" smtClean="0">
                <a:latin typeface="Gabriola" panose="04040605051002020D02" pitchFamily="82" charset="0"/>
              </a:rPr>
              <a:t>Наконец мы поймали удачу! Продадим подарки, получим много денежек!</a:t>
            </a:r>
            <a:br>
              <a:rPr lang="ru-RU" sz="2200" b="1" dirty="0" smtClean="0">
                <a:latin typeface="Gabriola" panose="04040605051002020D02" pitchFamily="82" charset="0"/>
              </a:rPr>
            </a:br>
            <a:r>
              <a:rPr lang="ru-RU" sz="2200" b="1" u="sng" dirty="0" smtClean="0">
                <a:latin typeface="Gabriola" panose="04040605051002020D02" pitchFamily="82" charset="0"/>
              </a:rPr>
              <a:t>Дед Мороз: </a:t>
            </a:r>
            <a:r>
              <a:rPr lang="ru-RU" sz="2200" b="1" dirty="0" smtClean="0">
                <a:latin typeface="Gabriola" panose="04040605051002020D02" pitchFamily="82" charset="0"/>
              </a:rPr>
              <a:t>Что это вы там делаете?</a:t>
            </a:r>
            <a:br>
              <a:rPr lang="ru-RU" sz="2200" b="1" dirty="0" smtClean="0">
                <a:latin typeface="Gabriola" panose="04040605051002020D02" pitchFamily="82" charset="0"/>
              </a:rPr>
            </a:br>
            <a:r>
              <a:rPr lang="ru-RU" sz="2200" b="1" u="sng" dirty="0" smtClean="0">
                <a:latin typeface="Gabriola" panose="04040605051002020D02" pitchFamily="82" charset="0"/>
              </a:rPr>
              <a:t>Кот: </a:t>
            </a:r>
            <a:r>
              <a:rPr lang="ru-RU" sz="2200" b="1" dirty="0" smtClean="0">
                <a:latin typeface="Gabriola" panose="04040605051002020D02" pitchFamily="82" charset="0"/>
              </a:rPr>
              <a:t>Кто это с нами разговаривает, ведь мы же невидимые?!</a:t>
            </a:r>
            <a:br>
              <a:rPr lang="ru-RU" sz="2200" b="1" dirty="0" smtClean="0">
                <a:latin typeface="Gabriola" panose="04040605051002020D02" pitchFamily="82" charset="0"/>
              </a:rPr>
            </a:br>
            <a:r>
              <a:rPr lang="ru-RU" sz="2200" b="1" u="sng" dirty="0" smtClean="0">
                <a:latin typeface="Gabriola" panose="04040605051002020D02" pitchFamily="82" charset="0"/>
              </a:rPr>
              <a:t>Дед Мороз: </a:t>
            </a:r>
            <a:r>
              <a:rPr lang="ru-RU" sz="2200" b="1" dirty="0" smtClean="0">
                <a:latin typeface="Gabriola" panose="04040605051002020D02" pitchFamily="82" charset="0"/>
              </a:rPr>
              <a:t> А вот и нет! Мы вас и видим, и слышим!</a:t>
            </a:r>
            <a:endParaRPr lang="ru-RU" sz="2000" b="1" u="sng" dirty="0">
              <a:latin typeface="Gabriola" panose="04040605051002020D02" pitchFamily="82" charset="0"/>
            </a:endParaRPr>
          </a:p>
        </p:txBody>
      </p:sp>
      <p:pic>
        <p:nvPicPr>
          <p:cNvPr id="17410" name="Picture 2" descr="C:\Users\Asus\Desktop\фотот новый год\DSCF615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968" y="1700213"/>
            <a:ext cx="6229164" cy="467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46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400" b="1" u="sng" dirty="0" smtClean="0">
                <a:latin typeface="Gabriola" panose="04040605051002020D02" pitchFamily="82" charset="0"/>
              </a:rPr>
              <a:t>Кот: </a:t>
            </a:r>
            <a:r>
              <a:rPr lang="ru-RU" sz="2400" b="1" dirty="0" smtClean="0">
                <a:latin typeface="Gabriola" panose="04040605051002020D02" pitchFamily="82" charset="0"/>
              </a:rPr>
              <a:t> Простите нас, мы так больше не будем! </a:t>
            </a:r>
            <a:br>
              <a:rPr lang="ru-RU" sz="2400" b="1" dirty="0" smtClean="0">
                <a:latin typeface="Gabriola" panose="04040605051002020D02" pitchFamily="82" charset="0"/>
              </a:rPr>
            </a:br>
            <a:r>
              <a:rPr lang="ru-RU" sz="2400" b="1" u="sng" dirty="0" smtClean="0">
                <a:latin typeface="Gabriola" panose="04040605051002020D02" pitchFamily="82" charset="0"/>
              </a:rPr>
              <a:t>Лиса: </a:t>
            </a:r>
            <a:r>
              <a:rPr lang="ru-RU" sz="2400" b="1" dirty="0" smtClean="0">
                <a:latin typeface="Gabriola" panose="04040605051002020D02" pitchFamily="82" charset="0"/>
              </a:rPr>
              <a:t>Мы лучше с вами поиграем!</a:t>
            </a:r>
            <a:endParaRPr lang="ru-RU" sz="2400" b="1" u="sng" dirty="0">
              <a:latin typeface="Gabriola" panose="04040605051002020D02" pitchFamily="82" charset="0"/>
            </a:endParaRPr>
          </a:p>
        </p:txBody>
      </p:sp>
      <p:pic>
        <p:nvPicPr>
          <p:cNvPr id="18434" name="Picture 2" descr="C:\Users\Asus\Desktop\фотот новый год\DSCF61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886" y="1844675"/>
            <a:ext cx="6232116" cy="467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897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сайты\ProPowerPoint\Шаблоны\В работе\Новый Год 2\Prin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6" y="0"/>
            <a:ext cx="9156195" cy="686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336704" cy="1143000"/>
          </a:xfrm>
        </p:spPr>
        <p:txBody>
          <a:bodyPr>
            <a:normAutofit/>
          </a:bodyPr>
          <a:lstStyle/>
          <a:p>
            <a:pPr algn="l"/>
            <a:r>
              <a:rPr lang="ru-RU" sz="2000" b="1" u="sng" dirty="0" smtClean="0">
                <a:latin typeface="Gabriola" panose="04040605051002020D02" pitchFamily="82" charset="0"/>
              </a:rPr>
              <a:t>Дед Мороз: </a:t>
            </a:r>
            <a:r>
              <a:rPr lang="ru-RU" sz="2000" b="1" dirty="0" smtClean="0">
                <a:latin typeface="Gabriola" panose="04040605051002020D02" pitchFamily="82" charset="0"/>
              </a:rPr>
              <a:t>Вот, Фея, твои крылышки. Возвращайся под ёлку, будем зажигать огоньки и загадывать желания.</a:t>
            </a:r>
            <a:br>
              <a:rPr lang="ru-RU" sz="2000" b="1" dirty="0" smtClean="0">
                <a:latin typeface="Gabriola" panose="04040605051002020D02" pitchFamily="82" charset="0"/>
              </a:rPr>
            </a:br>
            <a:r>
              <a:rPr lang="ru-RU" sz="2000" b="1" u="sng" dirty="0" smtClean="0">
                <a:latin typeface="Gabriola" panose="04040605051002020D02" pitchFamily="82" charset="0"/>
              </a:rPr>
              <a:t>Фея: </a:t>
            </a:r>
            <a:r>
              <a:rPr lang="ru-RU" sz="2000" b="1" dirty="0" smtClean="0">
                <a:latin typeface="Gabriola" panose="04040605051002020D02" pitchFamily="82" charset="0"/>
              </a:rPr>
              <a:t> Как я рада! Спасибо, дедушка!</a:t>
            </a:r>
            <a:endParaRPr lang="ru-RU" sz="2000" b="1" u="sng" dirty="0">
              <a:latin typeface="Gabriola" panose="04040605051002020D02" pitchFamily="82" charset="0"/>
            </a:endParaRPr>
          </a:p>
        </p:txBody>
      </p:sp>
      <p:pic>
        <p:nvPicPr>
          <p:cNvPr id="19458" name="Picture 2" descr="C:\Users\Asus\Desktop\фотот новый год\DSCF616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458" y="1700213"/>
            <a:ext cx="6228184" cy="467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92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b="1" u="sng" dirty="0" smtClean="0">
                <a:latin typeface="Gabriola" panose="04040605051002020D02" pitchFamily="82" charset="0"/>
              </a:rPr>
              <a:t>Ведущая:</a:t>
            </a:r>
            <a:r>
              <a:rPr lang="ru-RU" sz="1800" b="1" dirty="0" smtClean="0">
                <a:latin typeface="Gabriola" panose="04040605051002020D02" pitchFamily="82" charset="0"/>
              </a:rPr>
              <a:t> Как хорошо, когда приходят гости,</a:t>
            </a:r>
            <a:br>
              <a:rPr lang="ru-RU" sz="1800" b="1" dirty="0" smtClean="0">
                <a:latin typeface="Gabriola" panose="04040605051002020D02" pitchFamily="82" charset="0"/>
              </a:rPr>
            </a:br>
            <a:r>
              <a:rPr lang="ru-RU" sz="1800" b="1" dirty="0" smtClean="0">
                <a:latin typeface="Gabriola" panose="04040605051002020D02" pitchFamily="82" charset="0"/>
              </a:rPr>
              <a:t>               </a:t>
            </a:r>
            <a:r>
              <a:rPr lang="ru-RU" sz="1800" b="1" dirty="0" smtClean="0">
                <a:latin typeface="Gabriola" panose="04040605051002020D02" pitchFamily="82" charset="0"/>
              </a:rPr>
              <a:t>Когда горит повсюду яркий свет!</a:t>
            </a:r>
            <a:br>
              <a:rPr lang="ru-RU" sz="1800" b="1" dirty="0" smtClean="0">
                <a:latin typeface="Gabriola" panose="04040605051002020D02" pitchFamily="82" charset="0"/>
              </a:rPr>
            </a:br>
            <a:r>
              <a:rPr lang="ru-RU" sz="1800" b="1" dirty="0" smtClean="0">
                <a:latin typeface="Gabriola" panose="04040605051002020D02" pitchFamily="82" charset="0"/>
              </a:rPr>
              <a:t>                         Мы праздник новогодний открываем-</a:t>
            </a:r>
            <a:br>
              <a:rPr lang="ru-RU" sz="1800" b="1" dirty="0" smtClean="0">
                <a:latin typeface="Gabriola" panose="04040605051002020D02" pitchFamily="82" charset="0"/>
              </a:rPr>
            </a:br>
            <a:r>
              <a:rPr lang="ru-RU" sz="1800" b="1" dirty="0" smtClean="0">
                <a:latin typeface="Gabriola" panose="04040605051002020D02" pitchFamily="82" charset="0"/>
              </a:rPr>
              <a:t>                    На ёлку приглашаем всех, всех, всех!</a:t>
            </a:r>
            <a:endParaRPr lang="ru-RU" sz="1800" b="1" dirty="0">
              <a:latin typeface="Gabriola" panose="04040605051002020D02" pitchFamily="82" charset="0"/>
            </a:endParaRPr>
          </a:p>
        </p:txBody>
      </p:sp>
      <p:pic>
        <p:nvPicPr>
          <p:cNvPr id="1026" name="Picture 2" descr="C:\Users\Asus\Desktop\фотот новый год\DSCF61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28800"/>
            <a:ext cx="6227233" cy="467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85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260648"/>
            <a:ext cx="7020272" cy="1143000"/>
          </a:xfrm>
        </p:spPr>
        <p:txBody>
          <a:bodyPr>
            <a:noAutofit/>
          </a:bodyPr>
          <a:lstStyle/>
          <a:p>
            <a:pPr algn="l"/>
            <a:r>
              <a:rPr lang="ru-RU" sz="2400" b="1" u="sng" dirty="0" smtClean="0">
                <a:latin typeface="Gabriola" panose="04040605051002020D02" pitchFamily="82" charset="0"/>
              </a:rPr>
              <a:t>Дед Мороз: </a:t>
            </a:r>
            <a:r>
              <a:rPr lang="ru-RU" sz="2400" b="1" dirty="0" smtClean="0">
                <a:latin typeface="Gabriola" panose="04040605051002020D02" pitchFamily="82" charset="0"/>
              </a:rPr>
              <a:t> Ну что, ребята, загадали желания?</a:t>
            </a:r>
            <a:br>
              <a:rPr lang="ru-RU" sz="2400" b="1" dirty="0" smtClean="0">
                <a:latin typeface="Gabriola" panose="04040605051002020D02" pitchFamily="82" charset="0"/>
              </a:rPr>
            </a:br>
            <a:r>
              <a:rPr lang="ru-RU" sz="2400" b="1" dirty="0">
                <a:latin typeface="Gabriola" panose="04040605051002020D02" pitchFamily="82" charset="0"/>
              </a:rPr>
              <a:t> </a:t>
            </a:r>
            <a:r>
              <a:rPr lang="ru-RU" sz="2400" b="1" dirty="0" smtClean="0">
                <a:latin typeface="Gabriola" panose="04040605051002020D02" pitchFamily="82" charset="0"/>
              </a:rPr>
              <a:t>                      Тогда  скажем волшебные слова и огоньки  загорятся.</a:t>
            </a:r>
            <a:endParaRPr lang="ru-RU" sz="2400" b="1" u="sng" dirty="0">
              <a:latin typeface="Gabriola" panose="04040605051002020D02" pitchFamily="82" charset="0"/>
            </a:endParaRPr>
          </a:p>
        </p:txBody>
      </p:sp>
      <p:pic>
        <p:nvPicPr>
          <p:cNvPr id="20482" name="Picture 2" descr="C:\Users\Asus\Desktop\фотот новый год\DSCF616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327" y="1844675"/>
            <a:ext cx="6227233" cy="467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233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сайты\ProPowerPoint\Шаблоны\В работе\Новый Год 2\Prin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6" y="0"/>
            <a:ext cx="9156195" cy="686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336704" cy="1143000"/>
          </a:xfrm>
        </p:spPr>
        <p:txBody>
          <a:bodyPr>
            <a:noAutofit/>
          </a:bodyPr>
          <a:lstStyle/>
          <a:p>
            <a:pPr algn="l"/>
            <a:r>
              <a:rPr lang="ru-RU" sz="2000" b="1" u="sng" dirty="0" smtClean="0">
                <a:latin typeface="Gabriola" panose="04040605051002020D02" pitchFamily="82" charset="0"/>
              </a:rPr>
              <a:t>Дед Мороз: </a:t>
            </a:r>
            <a:r>
              <a:rPr lang="ru-RU" sz="2000" b="1" dirty="0" smtClean="0">
                <a:latin typeface="Gabriola" panose="04040605051002020D02" pitchFamily="82" charset="0"/>
              </a:rPr>
              <a:t> Ах, я старый, забыл, где мешок с подарками оставил.</a:t>
            </a:r>
            <a:br>
              <a:rPr lang="ru-RU" sz="2000" b="1" dirty="0" smtClean="0">
                <a:latin typeface="Gabriola" panose="04040605051002020D02" pitchFamily="82" charset="0"/>
              </a:rPr>
            </a:br>
            <a:r>
              <a:rPr lang="ru-RU" sz="2000" b="1" dirty="0">
                <a:latin typeface="Gabriola" panose="04040605051002020D02" pitchFamily="82" charset="0"/>
              </a:rPr>
              <a:t> </a:t>
            </a:r>
            <a:r>
              <a:rPr lang="ru-RU" sz="2000" b="1" dirty="0" smtClean="0">
                <a:latin typeface="Gabriola" panose="04040605051002020D02" pitchFamily="82" charset="0"/>
              </a:rPr>
              <a:t>                      Снеговик, помоги найти мешок.</a:t>
            </a:r>
            <a:endParaRPr lang="ru-RU" sz="2000" b="1" u="sng" dirty="0">
              <a:latin typeface="Gabriola" panose="04040605051002020D02" pitchFamily="82" charset="0"/>
            </a:endParaRPr>
          </a:p>
        </p:txBody>
      </p:sp>
      <p:pic>
        <p:nvPicPr>
          <p:cNvPr id="16387" name="Picture 3" descr="C:\Users\Asus\Desktop\фотот новый год\DSCF6168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44824"/>
            <a:ext cx="6224222" cy="467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77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000" b="1" u="sng" dirty="0" smtClean="0">
                <a:latin typeface="Gabriola" panose="04040605051002020D02" pitchFamily="82" charset="0"/>
              </a:rPr>
              <a:t>Дед Мороз: </a:t>
            </a:r>
            <a:r>
              <a:rPr lang="ru-RU" sz="2000" b="1" dirty="0" smtClean="0">
                <a:latin typeface="Gabriola" panose="04040605051002020D02" pitchFamily="82" charset="0"/>
              </a:rPr>
              <a:t>Молодец, Снеговик, ты настоящий сыщик! Быстро нашёл.</a:t>
            </a:r>
            <a:br>
              <a:rPr lang="ru-RU" sz="2000" b="1" dirty="0" smtClean="0">
                <a:latin typeface="Gabriola" panose="04040605051002020D02" pitchFamily="82" charset="0"/>
              </a:rPr>
            </a:br>
            <a:r>
              <a:rPr lang="ru-RU" sz="2000" b="1" dirty="0">
                <a:latin typeface="Gabriola" panose="04040605051002020D02" pitchFamily="82" charset="0"/>
              </a:rPr>
              <a:t> </a:t>
            </a:r>
            <a:r>
              <a:rPr lang="ru-RU" sz="2000" b="1" dirty="0" smtClean="0">
                <a:latin typeface="Gabriola" panose="04040605051002020D02" pitchFamily="82" charset="0"/>
              </a:rPr>
              <a:t>                      Получите, ребята, подарки!</a:t>
            </a:r>
            <a:endParaRPr lang="ru-RU" sz="2000" b="1" u="sng" dirty="0">
              <a:latin typeface="Gabriola" panose="04040605051002020D02" pitchFamily="82" charset="0"/>
            </a:endParaRPr>
          </a:p>
        </p:txBody>
      </p:sp>
      <p:pic>
        <p:nvPicPr>
          <p:cNvPr id="21506" name="Picture 2" descr="C:\Users\Asus\Desktop\фотот новый год\DSCF61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327" y="1844675"/>
            <a:ext cx="6227233" cy="467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8454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сайты\ProPowerPoint\Шаблоны\В работе\Новый Год 2\Prin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6" y="0"/>
            <a:ext cx="9156195" cy="686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336704" cy="1143000"/>
          </a:xfrm>
        </p:spPr>
        <p:txBody>
          <a:bodyPr>
            <a:noAutofit/>
          </a:bodyPr>
          <a:lstStyle/>
          <a:p>
            <a:pPr algn="l"/>
            <a:r>
              <a:rPr lang="ru-RU" sz="2000" b="1" u="sng" dirty="0" smtClean="0">
                <a:latin typeface="Gabriola" panose="04040605051002020D02" pitchFamily="82" charset="0"/>
              </a:rPr>
              <a:t>Кот и Лиса: </a:t>
            </a:r>
            <a:r>
              <a:rPr lang="ru-RU" sz="2000" b="1" dirty="0" smtClean="0">
                <a:latin typeface="Gabriola" panose="04040605051002020D02" pitchFamily="82" charset="0"/>
              </a:rPr>
              <a:t> А нам подарки?</a:t>
            </a:r>
            <a:br>
              <a:rPr lang="ru-RU" sz="2000" b="1" dirty="0" smtClean="0">
                <a:latin typeface="Gabriola" panose="04040605051002020D02" pitchFamily="82" charset="0"/>
              </a:rPr>
            </a:br>
            <a:r>
              <a:rPr lang="ru-RU" sz="2000" b="1" u="sng" dirty="0" smtClean="0">
                <a:latin typeface="Gabriola" panose="04040605051002020D02" pitchFamily="82" charset="0"/>
              </a:rPr>
              <a:t>Дед Мороз: </a:t>
            </a:r>
            <a:r>
              <a:rPr lang="ru-RU" sz="2000" b="1" dirty="0" smtClean="0">
                <a:latin typeface="Gabriola" panose="04040605051002020D02" pitchFamily="82" charset="0"/>
              </a:rPr>
              <a:t>И для вас у меня найдутся подарки.</a:t>
            </a:r>
            <a:br>
              <a:rPr lang="ru-RU" sz="2000" b="1" dirty="0" smtClean="0">
                <a:latin typeface="Gabriola" panose="04040605051002020D02" pitchFamily="82" charset="0"/>
              </a:rPr>
            </a:br>
            <a:r>
              <a:rPr lang="ru-RU" sz="2000" b="1" dirty="0">
                <a:latin typeface="Gabriola" panose="04040605051002020D02" pitchFamily="82" charset="0"/>
              </a:rPr>
              <a:t> </a:t>
            </a:r>
            <a:r>
              <a:rPr lang="ru-RU" sz="2000" b="1" dirty="0" smtClean="0">
                <a:latin typeface="Gabriola" panose="04040605051002020D02" pitchFamily="82" charset="0"/>
              </a:rPr>
              <a:t>                      Тебе, Алиса – курочку,</a:t>
            </a:r>
            <a:br>
              <a:rPr lang="ru-RU" sz="2000" b="1" dirty="0" smtClean="0">
                <a:latin typeface="Gabriola" panose="04040605051002020D02" pitchFamily="82" charset="0"/>
              </a:rPr>
            </a:br>
            <a:r>
              <a:rPr lang="ru-RU" sz="2000" b="1" dirty="0">
                <a:latin typeface="Gabriola" panose="04040605051002020D02" pitchFamily="82" charset="0"/>
              </a:rPr>
              <a:t> </a:t>
            </a:r>
            <a:r>
              <a:rPr lang="ru-RU" sz="2000" b="1" dirty="0" smtClean="0">
                <a:latin typeface="Gabriola" panose="04040605051002020D02" pitchFamily="82" charset="0"/>
              </a:rPr>
              <a:t>                       а тебе, </a:t>
            </a:r>
            <a:r>
              <a:rPr lang="ru-RU" sz="2000" b="1" dirty="0" err="1" smtClean="0">
                <a:latin typeface="Gabriola" panose="04040605051002020D02" pitchFamily="82" charset="0"/>
              </a:rPr>
              <a:t>Базилио</a:t>
            </a:r>
            <a:r>
              <a:rPr lang="ru-RU" sz="2000" b="1" dirty="0" smtClean="0">
                <a:latin typeface="Gabriola" panose="04040605051002020D02" pitchFamily="82" charset="0"/>
              </a:rPr>
              <a:t> – пакет молока</a:t>
            </a:r>
            <a:endParaRPr lang="ru-RU" sz="2000" b="1" u="sng" dirty="0">
              <a:latin typeface="Gabriola" panose="04040605051002020D02" pitchFamily="82" charset="0"/>
            </a:endParaRPr>
          </a:p>
        </p:txBody>
      </p:sp>
      <p:pic>
        <p:nvPicPr>
          <p:cNvPr id="22530" name="Picture 2" descr="C:\Users\Asus\Desktop\фотот новый год\DSCF617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72816"/>
            <a:ext cx="6228245" cy="467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50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400" b="1" u="sng" dirty="0" smtClean="0">
                <a:latin typeface="Gabriola" panose="04040605051002020D02" pitchFamily="82" charset="0"/>
              </a:rPr>
              <a:t>Лиса: </a:t>
            </a:r>
            <a:r>
              <a:rPr lang="ru-RU" sz="2400" b="1" dirty="0" smtClean="0">
                <a:latin typeface="Gabriola" panose="04040605051002020D02" pitchFamily="82" charset="0"/>
              </a:rPr>
              <a:t>Спасибо, Дед Мороз. Это лучший подарок в моей жизни!</a:t>
            </a:r>
            <a:br>
              <a:rPr lang="ru-RU" sz="2400" b="1" dirty="0" smtClean="0">
                <a:latin typeface="Gabriola" panose="04040605051002020D02" pitchFamily="82" charset="0"/>
              </a:rPr>
            </a:br>
            <a:r>
              <a:rPr lang="ru-RU" sz="2400" b="1" u="sng" dirty="0" smtClean="0">
                <a:latin typeface="Gabriola" panose="04040605051002020D02" pitchFamily="82" charset="0"/>
              </a:rPr>
              <a:t>Дед Мороз:  </a:t>
            </a:r>
            <a:r>
              <a:rPr lang="ru-RU" sz="2400" b="1" dirty="0" smtClean="0">
                <a:latin typeface="Gabriola" panose="04040605051002020D02" pitchFamily="82" charset="0"/>
              </a:rPr>
              <a:t>На здоровье, Алиса!</a:t>
            </a:r>
            <a:endParaRPr lang="ru-RU" sz="2400" b="1" u="sng" dirty="0">
              <a:latin typeface="Gabriola" panose="04040605051002020D02" pitchFamily="82" charset="0"/>
            </a:endParaRPr>
          </a:p>
        </p:txBody>
      </p:sp>
      <p:pic>
        <p:nvPicPr>
          <p:cNvPr id="23554" name="Picture 2" descr="C:\Users\Asus\Desktop\фотот новый год\DSCF61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722" y="1844675"/>
            <a:ext cx="6226443" cy="467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9418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сайты\ProPowerPoint\Шаблоны\В работе\Новый Год 2\Prin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6" y="0"/>
            <a:ext cx="9156195" cy="686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548680"/>
            <a:ext cx="6336704" cy="1944216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Gabriola" panose="04040605051002020D02" pitchFamily="82" charset="0"/>
              </a:rPr>
              <a:t>Роли  исполняли сотрудники МКДОУ Рамонского детского сада №1:</a:t>
            </a:r>
            <a:br>
              <a:rPr lang="ru-RU" sz="2000" b="1" i="1" u="sng" dirty="0" smtClean="0">
                <a:latin typeface="Gabriola" panose="04040605051002020D02" pitchFamily="82" charset="0"/>
              </a:rPr>
            </a:br>
            <a:r>
              <a:rPr lang="ru-RU" sz="2000" b="1" i="1" u="sng" dirty="0" smtClean="0">
                <a:latin typeface="Gabriola" panose="04040605051002020D02" pitchFamily="82" charset="0"/>
              </a:rPr>
              <a:t>Снегурочка и Фея</a:t>
            </a:r>
            <a:r>
              <a:rPr lang="ru-RU" sz="2000" b="1" i="1" dirty="0" smtClean="0">
                <a:latin typeface="Gabriola" panose="04040605051002020D02" pitchFamily="82" charset="0"/>
              </a:rPr>
              <a:t> </a:t>
            </a:r>
            <a:r>
              <a:rPr lang="ru-RU" sz="2000" b="1" dirty="0" smtClean="0">
                <a:latin typeface="Gabriola" panose="04040605051002020D02" pitchFamily="82" charset="0"/>
              </a:rPr>
              <a:t>– Шестакова Анна Владимировна;</a:t>
            </a:r>
            <a:br>
              <a:rPr lang="ru-RU" sz="2000" b="1" dirty="0" smtClean="0">
                <a:latin typeface="Gabriola" panose="04040605051002020D02" pitchFamily="82" charset="0"/>
              </a:rPr>
            </a:br>
            <a:r>
              <a:rPr lang="ru-RU" sz="2000" b="1" i="1" u="sng" dirty="0" smtClean="0">
                <a:latin typeface="Gabriola" panose="04040605051002020D02" pitchFamily="82" charset="0"/>
              </a:rPr>
              <a:t>Лиса Алиса </a:t>
            </a:r>
            <a:r>
              <a:rPr lang="ru-RU" sz="2000" b="1" i="1" dirty="0" smtClean="0">
                <a:latin typeface="Gabriola" panose="04040605051002020D02" pitchFamily="82" charset="0"/>
              </a:rPr>
              <a:t> </a:t>
            </a:r>
            <a:r>
              <a:rPr lang="ru-RU" sz="2000" b="1" dirty="0" smtClean="0">
                <a:latin typeface="Gabriola" panose="04040605051002020D02" pitchFamily="82" charset="0"/>
              </a:rPr>
              <a:t>- </a:t>
            </a:r>
            <a:r>
              <a:rPr lang="ru-RU" sz="2000" b="1" dirty="0" err="1" smtClean="0">
                <a:latin typeface="Gabriola" panose="04040605051002020D02" pitchFamily="82" charset="0"/>
              </a:rPr>
              <a:t>Саврасова</a:t>
            </a:r>
            <a:r>
              <a:rPr lang="ru-RU" sz="2000" b="1" dirty="0" smtClean="0">
                <a:latin typeface="Gabriola" panose="04040605051002020D02" pitchFamily="82" charset="0"/>
              </a:rPr>
              <a:t> Ирина Александровна;</a:t>
            </a:r>
            <a:br>
              <a:rPr lang="ru-RU" sz="2000" b="1" dirty="0" smtClean="0">
                <a:latin typeface="Gabriola" panose="04040605051002020D02" pitchFamily="82" charset="0"/>
              </a:rPr>
            </a:br>
            <a:r>
              <a:rPr lang="ru-RU" sz="2000" b="1" i="1" u="sng" dirty="0" smtClean="0">
                <a:latin typeface="Gabriola" panose="04040605051002020D02" pitchFamily="82" charset="0"/>
              </a:rPr>
              <a:t>Кот </a:t>
            </a:r>
            <a:r>
              <a:rPr lang="ru-RU" sz="2000" b="1" i="1" u="sng" dirty="0" err="1" smtClean="0">
                <a:latin typeface="Gabriola" panose="04040605051002020D02" pitchFamily="82" charset="0"/>
              </a:rPr>
              <a:t>Базилио</a:t>
            </a:r>
            <a:r>
              <a:rPr lang="ru-RU" sz="2000" b="1" i="1" dirty="0" smtClean="0">
                <a:latin typeface="Gabriola" panose="04040605051002020D02" pitchFamily="82" charset="0"/>
              </a:rPr>
              <a:t> </a:t>
            </a:r>
            <a:r>
              <a:rPr lang="ru-RU" sz="2000" b="1" dirty="0" smtClean="0">
                <a:latin typeface="Gabriola" panose="04040605051002020D02" pitchFamily="82" charset="0"/>
              </a:rPr>
              <a:t>– </a:t>
            </a:r>
            <a:r>
              <a:rPr lang="ru-RU" sz="2000" b="1" dirty="0" err="1" smtClean="0">
                <a:latin typeface="Gabriola" panose="04040605051002020D02" pitchFamily="82" charset="0"/>
              </a:rPr>
              <a:t>Агаркова</a:t>
            </a:r>
            <a:r>
              <a:rPr lang="ru-RU" sz="2000" b="1" dirty="0" smtClean="0">
                <a:latin typeface="Gabriola" panose="04040605051002020D02" pitchFamily="82" charset="0"/>
              </a:rPr>
              <a:t> Светлана Геннадиевна;</a:t>
            </a:r>
            <a:br>
              <a:rPr lang="ru-RU" sz="2000" b="1" dirty="0" smtClean="0">
                <a:latin typeface="Gabriola" panose="04040605051002020D02" pitchFamily="82" charset="0"/>
              </a:rPr>
            </a:br>
            <a:r>
              <a:rPr lang="ru-RU" sz="2000" b="1" i="1" u="sng" dirty="0" smtClean="0">
                <a:latin typeface="Gabriola" panose="04040605051002020D02" pitchFamily="82" charset="0"/>
              </a:rPr>
              <a:t>Снеговик</a:t>
            </a:r>
            <a:r>
              <a:rPr lang="ru-RU" sz="2000" b="1" u="sng" dirty="0" smtClean="0">
                <a:latin typeface="Gabriola" panose="04040605051002020D02" pitchFamily="82" charset="0"/>
              </a:rPr>
              <a:t> -  Беликова Татьяна Александровна;</a:t>
            </a:r>
            <a:br>
              <a:rPr lang="ru-RU" sz="2000" b="1" u="sng" dirty="0" smtClean="0">
                <a:latin typeface="Gabriola" panose="04040605051002020D02" pitchFamily="82" charset="0"/>
              </a:rPr>
            </a:br>
            <a:r>
              <a:rPr lang="ru-RU" sz="2000" b="1" i="1" u="sng" dirty="0" smtClean="0">
                <a:latin typeface="Gabriola" panose="04040605051002020D02" pitchFamily="82" charset="0"/>
              </a:rPr>
              <a:t>Ведущая </a:t>
            </a:r>
            <a:r>
              <a:rPr lang="ru-RU" sz="2000" b="1" dirty="0" smtClean="0">
                <a:latin typeface="Gabriola" panose="04040605051002020D02" pitchFamily="82" charset="0"/>
              </a:rPr>
              <a:t> - Новоселова Вера Васильевна;</a:t>
            </a:r>
            <a:br>
              <a:rPr lang="ru-RU" sz="2000" b="1" dirty="0" smtClean="0">
                <a:latin typeface="Gabriola" panose="04040605051002020D02" pitchFamily="82" charset="0"/>
              </a:rPr>
            </a:br>
            <a:r>
              <a:rPr lang="ru-RU" sz="2000" b="1" i="1" u="sng" dirty="0" smtClean="0">
                <a:latin typeface="Gabriola" panose="04040605051002020D02" pitchFamily="82" charset="0"/>
              </a:rPr>
              <a:t>Дед Мороз </a:t>
            </a:r>
            <a:r>
              <a:rPr lang="ru-RU" sz="2000" b="1" i="1" dirty="0" smtClean="0">
                <a:latin typeface="Gabriola" panose="04040605051002020D02" pitchFamily="82" charset="0"/>
              </a:rPr>
              <a:t> </a:t>
            </a:r>
            <a:r>
              <a:rPr lang="ru-RU" sz="2000" b="1" dirty="0" smtClean="0">
                <a:latin typeface="Gabriola" panose="04040605051002020D02" pitchFamily="82" charset="0"/>
              </a:rPr>
              <a:t>- настоящий из  Великого Устюга</a:t>
            </a:r>
            <a:br>
              <a:rPr lang="ru-RU" sz="2000" b="1" dirty="0" smtClean="0">
                <a:latin typeface="Gabriola" panose="04040605051002020D02" pitchFamily="82" charset="0"/>
              </a:rPr>
            </a:br>
            <a:r>
              <a:rPr lang="ru-RU" sz="2000" b="1" u="sng" dirty="0" smtClean="0">
                <a:latin typeface="Gabriola" panose="04040605051002020D02" pitchFamily="82" charset="0"/>
              </a:rPr>
              <a:t/>
            </a:r>
            <a:br>
              <a:rPr lang="ru-RU" sz="2000" b="1" u="sng" dirty="0" smtClean="0">
                <a:latin typeface="Gabriola" panose="04040605051002020D02" pitchFamily="82" charset="0"/>
              </a:rPr>
            </a:br>
            <a:r>
              <a:rPr lang="ru-RU" sz="2000" b="1" u="sng" dirty="0" smtClean="0">
                <a:latin typeface="Gabriola" panose="04040605051002020D02" pitchFamily="82" charset="0"/>
              </a:rPr>
              <a:t/>
            </a:r>
            <a:br>
              <a:rPr lang="ru-RU" sz="2000" b="1" u="sng" dirty="0" smtClean="0">
                <a:latin typeface="Gabriola" panose="04040605051002020D02" pitchFamily="82" charset="0"/>
              </a:rPr>
            </a:br>
            <a:endParaRPr lang="ru-RU" sz="2000" b="1" u="sng" dirty="0">
              <a:latin typeface="Gabriola" panose="04040605051002020D02" pitchFamily="82" charset="0"/>
            </a:endParaRPr>
          </a:p>
        </p:txBody>
      </p:sp>
      <p:pic>
        <p:nvPicPr>
          <p:cNvPr id="24578" name="Picture 2" descr="C:\Users\Asus\Desktop\фотот новый год\DSCF617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9" y="2420888"/>
            <a:ext cx="5472609" cy="423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82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сайты\ProPowerPoint\Шаблоны\В работе\Новый Год 2\Prin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6" y="0"/>
            <a:ext cx="9156195" cy="686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472628" cy="1944215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Gabriola" panose="04040605051002020D02" pitchFamily="82" charset="0"/>
              </a:rPr>
              <a:t>                                                                           </a:t>
            </a:r>
            <a:r>
              <a:rPr lang="ru-RU" sz="1800" b="1" u="sng" dirty="0" smtClean="0">
                <a:latin typeface="Gabriola" panose="04040605051002020D02" pitchFamily="82" charset="0"/>
              </a:rPr>
              <a:t>Лиса: </a:t>
            </a:r>
            <a:r>
              <a:rPr lang="ru-RU" sz="1800" b="1" dirty="0" err="1" smtClean="0">
                <a:latin typeface="Gabriola" panose="04040605051002020D02" pitchFamily="82" charset="0"/>
              </a:rPr>
              <a:t>Базилио</a:t>
            </a:r>
            <a:r>
              <a:rPr lang="ru-RU" sz="1800" b="1" dirty="0" smtClean="0">
                <a:latin typeface="Gabriola" panose="04040605051002020D02" pitchFamily="82" charset="0"/>
              </a:rPr>
              <a:t>, не отвлекайся, у нас с тобой дело важное!</a:t>
            </a:r>
            <a:br>
              <a:rPr lang="ru-RU" sz="1800" b="1" dirty="0" smtClean="0">
                <a:latin typeface="Gabriola" panose="04040605051002020D02" pitchFamily="82" charset="0"/>
              </a:rPr>
            </a:br>
            <a:r>
              <a:rPr lang="ru-RU" sz="1800" b="1" dirty="0" smtClean="0">
                <a:latin typeface="Gabriola" panose="04040605051002020D02" pitchFamily="82" charset="0"/>
              </a:rPr>
              <a:t>                                                          </a:t>
            </a:r>
            <a:r>
              <a:rPr lang="ru-RU" sz="1800" b="1" u="sng" dirty="0" smtClean="0">
                <a:latin typeface="Gabriola" panose="04040605051002020D02" pitchFamily="82" charset="0"/>
              </a:rPr>
              <a:t>Кот:</a:t>
            </a:r>
            <a:r>
              <a:rPr lang="ru-RU" sz="1800" b="1" dirty="0" smtClean="0">
                <a:latin typeface="Gabriola" panose="04040605051002020D02" pitchFamily="82" charset="0"/>
              </a:rPr>
              <a:t> Алиса,  мы  пойдём  на дело?! А  на  какое?</a:t>
            </a:r>
            <a:br>
              <a:rPr lang="ru-RU" sz="1800" b="1" dirty="0" smtClean="0">
                <a:latin typeface="Gabriola" panose="04040605051002020D02" pitchFamily="82" charset="0"/>
              </a:rPr>
            </a:br>
            <a:r>
              <a:rPr lang="ru-RU" sz="1800" b="1" dirty="0" smtClean="0">
                <a:latin typeface="Gabriola" panose="04040605051002020D02" pitchFamily="82" charset="0"/>
              </a:rPr>
              <a:t>                                                      </a:t>
            </a:r>
            <a:r>
              <a:rPr lang="ru-RU" sz="1800" b="1" u="sng" dirty="0" smtClean="0">
                <a:latin typeface="Gabriola" panose="04040605051002020D02" pitchFamily="82" charset="0"/>
              </a:rPr>
              <a:t>Лиса:  </a:t>
            </a:r>
            <a:r>
              <a:rPr lang="ru-RU" sz="1800" b="1" dirty="0" smtClean="0">
                <a:latin typeface="Gabriola" panose="04040605051002020D02" pitchFamily="82" charset="0"/>
              </a:rPr>
              <a:t>Мы похитим  крылья  у  Ёлочной  Феи.</a:t>
            </a:r>
            <a:br>
              <a:rPr lang="ru-RU" sz="1800" b="1" dirty="0" smtClean="0">
                <a:latin typeface="Gabriola" panose="04040605051002020D02" pitchFamily="82" charset="0"/>
              </a:rPr>
            </a:br>
            <a:r>
              <a:rPr lang="ru-RU" sz="1800" b="1" u="sng" dirty="0" smtClean="0">
                <a:latin typeface="Gabriola" panose="04040605051002020D02" pitchFamily="82" charset="0"/>
              </a:rPr>
              <a:t>Кот:</a:t>
            </a:r>
            <a:r>
              <a:rPr lang="ru-RU" sz="1800" b="1" dirty="0" smtClean="0">
                <a:latin typeface="Gabriola" panose="04040605051002020D02" pitchFamily="82" charset="0"/>
              </a:rPr>
              <a:t>  У  кого??</a:t>
            </a:r>
            <a:br>
              <a:rPr lang="ru-RU" sz="1800" b="1" dirty="0" smtClean="0">
                <a:latin typeface="Gabriola" panose="04040605051002020D02" pitchFamily="82" charset="0"/>
              </a:rPr>
            </a:br>
            <a:r>
              <a:rPr lang="ru-RU" sz="1800" b="1" dirty="0" smtClean="0">
                <a:latin typeface="Gabriola" panose="04040605051002020D02" pitchFamily="82" charset="0"/>
              </a:rPr>
              <a:t>              </a:t>
            </a:r>
            <a:r>
              <a:rPr lang="ru-RU" sz="1800" b="1" u="sng" dirty="0" smtClean="0">
                <a:latin typeface="Gabriola" panose="04040605051002020D02" pitchFamily="82" charset="0"/>
              </a:rPr>
              <a:t>Лиса: </a:t>
            </a:r>
            <a:r>
              <a:rPr lang="ru-RU" sz="1800" b="1" dirty="0" smtClean="0">
                <a:latin typeface="Gabriola" panose="04040605051002020D02" pitchFamily="82" charset="0"/>
              </a:rPr>
              <a:t>Потом  объясню!</a:t>
            </a:r>
            <a:br>
              <a:rPr lang="ru-RU" sz="1800" b="1" dirty="0" smtClean="0">
                <a:latin typeface="Gabriola" panose="04040605051002020D02" pitchFamily="82" charset="0"/>
              </a:rPr>
            </a:br>
            <a:r>
              <a:rPr lang="ru-RU" sz="1800" b="1" dirty="0" smtClean="0">
                <a:latin typeface="Gabriola" panose="04040605051002020D02" pitchFamily="82" charset="0"/>
              </a:rPr>
              <a:t/>
            </a:r>
            <a:br>
              <a:rPr lang="ru-RU" sz="1800" b="1" dirty="0" smtClean="0">
                <a:latin typeface="Gabriola" panose="04040605051002020D02" pitchFamily="82" charset="0"/>
              </a:rPr>
            </a:br>
            <a:endParaRPr lang="ru-RU" sz="4800" b="1" dirty="0"/>
          </a:p>
        </p:txBody>
      </p:sp>
      <p:pic>
        <p:nvPicPr>
          <p:cNvPr id="2051" name="Picture 3" descr="C:\Users\Asus\Desktop\фотот новый год\DSCF612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47" y="1844675"/>
            <a:ext cx="6228255" cy="467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06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476672"/>
            <a:ext cx="6696744" cy="1080120"/>
          </a:xfrm>
        </p:spPr>
        <p:txBody>
          <a:bodyPr>
            <a:noAutofit/>
          </a:bodyPr>
          <a:lstStyle/>
          <a:p>
            <a:r>
              <a:rPr lang="ru-RU" sz="1800" b="1" u="sng" dirty="0" smtClean="0">
                <a:latin typeface="Gabriola" panose="04040605051002020D02" pitchFamily="82" charset="0"/>
              </a:rPr>
              <a:t>Снеговик: </a:t>
            </a:r>
            <a:r>
              <a:rPr lang="ru-RU" sz="1800" b="1" dirty="0" smtClean="0">
                <a:latin typeface="Gabriola" panose="04040605051002020D02" pitchFamily="82" charset="0"/>
              </a:rPr>
              <a:t>Фея,  что  случилось?  Почему  ты  плачешь?  И  почему  ты  без  крыльев?</a:t>
            </a:r>
            <a:br>
              <a:rPr lang="ru-RU" sz="1800" b="1" dirty="0" smtClean="0">
                <a:latin typeface="Gabriola" panose="04040605051002020D02" pitchFamily="82" charset="0"/>
              </a:rPr>
            </a:br>
            <a:r>
              <a:rPr lang="ru-RU" sz="1800" b="1" u="sng" dirty="0" smtClean="0">
                <a:latin typeface="Gabriola" panose="04040605051002020D02" pitchFamily="82" charset="0"/>
              </a:rPr>
              <a:t>  Фея: </a:t>
            </a:r>
            <a:r>
              <a:rPr lang="ru-RU" sz="1800" b="1" dirty="0" smtClean="0">
                <a:latin typeface="Gabriola" panose="04040605051002020D02" pitchFamily="82" charset="0"/>
              </a:rPr>
              <a:t>Я  не  знаю  где  они!  Как  я  буду  перелетать с ветки  на  ветку,  чтобы  зажечь                    огоньки  на  ёлке?  Как  без  огоньков  ребята  будут  загадывать  свои  желания?</a:t>
            </a:r>
            <a:endParaRPr lang="ru-RU" sz="1800" b="1" dirty="0">
              <a:latin typeface="Gabriola" panose="04040605051002020D02" pitchFamily="82" charset="0"/>
            </a:endParaRPr>
          </a:p>
        </p:txBody>
      </p:sp>
      <p:pic>
        <p:nvPicPr>
          <p:cNvPr id="3074" name="Picture 2" descr="C:\Users\Asus\Desktop\фотот новый год\DSCF61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906" y="1844675"/>
            <a:ext cx="6232075" cy="467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270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сайты\ProPowerPoint\Шаблоны\В работе\Новый Год 2\Prin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6" y="0"/>
            <a:ext cx="9156195" cy="686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336704" cy="1143000"/>
          </a:xfrm>
        </p:spPr>
        <p:txBody>
          <a:bodyPr>
            <a:normAutofit/>
          </a:bodyPr>
          <a:lstStyle/>
          <a:p>
            <a:r>
              <a:rPr lang="ru-RU" sz="2000" b="1" u="sng" dirty="0" smtClean="0">
                <a:latin typeface="Gabriola" panose="04040605051002020D02" pitchFamily="82" charset="0"/>
              </a:rPr>
              <a:t>Ведущая: </a:t>
            </a:r>
            <a:r>
              <a:rPr lang="ru-RU" sz="2000" b="1" dirty="0" smtClean="0">
                <a:latin typeface="Gabriola" panose="04040605051002020D02" pitchFamily="82" charset="0"/>
              </a:rPr>
              <a:t>Снеговик, ты  должен нам помочь! </a:t>
            </a:r>
            <a:br>
              <a:rPr lang="ru-RU" sz="2000" b="1" dirty="0" smtClean="0">
                <a:latin typeface="Gabriola" panose="04040605051002020D02" pitchFamily="82" charset="0"/>
              </a:rPr>
            </a:br>
            <a:r>
              <a:rPr lang="ru-RU" sz="2000" b="1" u="sng" dirty="0" smtClean="0">
                <a:latin typeface="Gabriola" panose="04040605051002020D02" pitchFamily="82" charset="0"/>
              </a:rPr>
              <a:t>Снеговик: </a:t>
            </a:r>
            <a:r>
              <a:rPr lang="ru-RU" sz="2000" b="1" dirty="0" smtClean="0">
                <a:latin typeface="Gabriola" panose="04040605051002020D02" pitchFamily="82" charset="0"/>
              </a:rPr>
              <a:t>Но это не так просто! Нам нужна будет помощь свыше, пойду позвоню шефу.</a:t>
            </a:r>
            <a:endParaRPr lang="ru-RU" sz="2000" b="1" dirty="0">
              <a:latin typeface="Gabriola" panose="04040605051002020D02" pitchFamily="82" charset="0"/>
            </a:endParaRPr>
          </a:p>
        </p:txBody>
      </p:sp>
      <p:pic>
        <p:nvPicPr>
          <p:cNvPr id="4098" name="Picture 2" descr="C:\Users\Asus\Desktop\фотот новый год\DSCF613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527" y="1700213"/>
            <a:ext cx="6228045" cy="467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41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692696"/>
            <a:ext cx="7416824" cy="710952"/>
          </a:xfrm>
        </p:spPr>
        <p:txBody>
          <a:bodyPr>
            <a:noAutofit/>
          </a:bodyPr>
          <a:lstStyle/>
          <a:p>
            <a:r>
              <a:rPr lang="ru-RU" sz="2000" b="1" u="sng" dirty="0" smtClean="0">
                <a:latin typeface="Gabriola" panose="04040605051002020D02" pitchFamily="82" charset="0"/>
              </a:rPr>
              <a:t>Лиса:  </a:t>
            </a:r>
            <a:r>
              <a:rPr lang="ru-RU" sz="2000" b="1" dirty="0" smtClean="0">
                <a:latin typeface="Gabriola" panose="04040605051002020D02" pitchFamily="82" charset="0"/>
              </a:rPr>
              <a:t>Ну что, </a:t>
            </a:r>
            <a:r>
              <a:rPr lang="ru-RU" sz="2000" b="1" dirty="0" err="1" smtClean="0">
                <a:latin typeface="Gabriola" panose="04040605051002020D02" pitchFamily="82" charset="0"/>
              </a:rPr>
              <a:t>Базилио</a:t>
            </a:r>
            <a:r>
              <a:rPr lang="ru-RU" sz="2000" b="1" dirty="0" smtClean="0">
                <a:latin typeface="Gabriola" panose="04040605051002020D02" pitchFamily="82" charset="0"/>
              </a:rPr>
              <a:t>, здорово я придумала крылья украсть?</a:t>
            </a:r>
            <a:br>
              <a:rPr lang="ru-RU" sz="2000" b="1" dirty="0" smtClean="0">
                <a:latin typeface="Gabriola" panose="04040605051002020D02" pitchFamily="82" charset="0"/>
              </a:rPr>
            </a:br>
            <a:r>
              <a:rPr lang="ru-RU" sz="2000" b="1" u="sng" dirty="0" smtClean="0">
                <a:latin typeface="Gabriola" panose="04040605051002020D02" pitchFamily="82" charset="0"/>
              </a:rPr>
              <a:t>Кот: </a:t>
            </a:r>
            <a:r>
              <a:rPr lang="ru-RU" sz="2000" b="1" dirty="0" smtClean="0">
                <a:latin typeface="Gabriola" panose="04040605051002020D02" pitchFamily="82" charset="0"/>
              </a:rPr>
              <a:t>Да, крылья это, конечно, хорошо, но что мы с ними будем делать?</a:t>
            </a:r>
            <a:br>
              <a:rPr lang="ru-RU" sz="2000" b="1" dirty="0" smtClean="0">
                <a:latin typeface="Gabriola" panose="04040605051002020D02" pitchFamily="82" charset="0"/>
              </a:rPr>
            </a:br>
            <a:r>
              <a:rPr lang="ru-RU" sz="2000" b="1" dirty="0" smtClean="0">
                <a:latin typeface="Gabriola" panose="04040605051002020D02" pitchFamily="82" charset="0"/>
              </a:rPr>
              <a:t>              </a:t>
            </a:r>
            <a:r>
              <a:rPr lang="ru-RU" sz="2000" b="1" u="sng" dirty="0" smtClean="0">
                <a:latin typeface="Gabriola" panose="04040605051002020D02" pitchFamily="82" charset="0"/>
              </a:rPr>
              <a:t>Лиса:</a:t>
            </a:r>
            <a:r>
              <a:rPr lang="ru-RU" sz="2000" b="1" dirty="0" smtClean="0">
                <a:latin typeface="Gabriola" panose="04040605051002020D02" pitchFamily="82" charset="0"/>
              </a:rPr>
              <a:t>  Если крылья у нас, значит, Ёлочная Фея не сможет зажечь огоньки на ёлке           и все дети останутся  без Нового года! Осталось только   подарками завладеть!</a:t>
            </a:r>
            <a:br>
              <a:rPr lang="ru-RU" sz="2000" b="1" dirty="0" smtClean="0">
                <a:latin typeface="Gabriola" panose="04040605051002020D02" pitchFamily="82" charset="0"/>
              </a:rPr>
            </a:br>
            <a:r>
              <a:rPr lang="ru-RU" sz="2000" b="1" u="sng" dirty="0" smtClean="0">
                <a:latin typeface="Gabriola" panose="04040605051002020D02" pitchFamily="82" charset="0"/>
              </a:rPr>
              <a:t>Кот: </a:t>
            </a:r>
            <a:r>
              <a:rPr lang="ru-RU" sz="2000" b="1" dirty="0" smtClean="0">
                <a:latin typeface="Gabriola" panose="04040605051002020D02" pitchFamily="82" charset="0"/>
              </a:rPr>
              <a:t>Ну, Алиса! Ну, голова!</a:t>
            </a:r>
            <a:br>
              <a:rPr lang="ru-RU" sz="2000" b="1" dirty="0" smtClean="0">
                <a:latin typeface="Gabriola" panose="04040605051002020D02" pitchFamily="82" charset="0"/>
              </a:rPr>
            </a:br>
            <a:r>
              <a:rPr lang="ru-RU" sz="2000" b="1" dirty="0" smtClean="0">
                <a:latin typeface="Gabriola" panose="04040605051002020D02" pitchFamily="82" charset="0"/>
              </a:rPr>
              <a:t>                                       </a:t>
            </a:r>
            <a:endParaRPr lang="ru-RU" sz="2000" b="1" dirty="0">
              <a:latin typeface="Gabriola" panose="04040605051002020D02" pitchFamily="82" charset="0"/>
            </a:endParaRPr>
          </a:p>
        </p:txBody>
      </p:sp>
      <p:pic>
        <p:nvPicPr>
          <p:cNvPr id="5122" name="Picture 2" descr="C:\Users\Asus\Desktop\фотот новый год\DSCF61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164" y="1844675"/>
            <a:ext cx="6231560" cy="467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229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сайты\ProPowerPoint\Шаблоны\В работе\Новый Год 2\Prin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6" y="0"/>
            <a:ext cx="9156195" cy="686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7" y="260648"/>
            <a:ext cx="7020271" cy="1143000"/>
          </a:xfrm>
        </p:spPr>
        <p:txBody>
          <a:bodyPr>
            <a:normAutofit/>
          </a:bodyPr>
          <a:lstStyle/>
          <a:p>
            <a:pPr algn="l"/>
            <a:r>
              <a:rPr lang="ru-RU" sz="2000" b="1" u="sng" dirty="0" smtClean="0">
                <a:latin typeface="Gabriola" panose="04040605051002020D02" pitchFamily="82" charset="0"/>
              </a:rPr>
              <a:t>Снеговик:  </a:t>
            </a:r>
            <a:r>
              <a:rPr lang="ru-RU" sz="2000" b="1" dirty="0" smtClean="0">
                <a:latin typeface="Gabriola" panose="04040605051002020D02" pitchFamily="82" charset="0"/>
              </a:rPr>
              <a:t>Алло, шеф! Я их нашел! Вызываю группу поддержки.!</a:t>
            </a:r>
            <a:br>
              <a:rPr lang="ru-RU" sz="2000" b="1" dirty="0" smtClean="0">
                <a:latin typeface="Gabriola" panose="04040605051002020D02" pitchFamily="82" charset="0"/>
              </a:rPr>
            </a:br>
            <a:r>
              <a:rPr lang="ru-RU" sz="2000" b="1" dirty="0">
                <a:latin typeface="Gabriola" panose="04040605051002020D02" pitchFamily="82" charset="0"/>
              </a:rPr>
              <a:t> </a:t>
            </a:r>
            <a:r>
              <a:rPr lang="ru-RU" sz="2000" b="1" dirty="0" smtClean="0">
                <a:latin typeface="Gabriola" panose="04040605051002020D02" pitchFamily="82" charset="0"/>
              </a:rPr>
              <a:t>                  Что?.. Не надо?..  Что?..  А, самому?.. Всё понял. Продолжаю  слежку.</a:t>
            </a:r>
            <a:endParaRPr lang="ru-RU" sz="2000" b="1" dirty="0">
              <a:latin typeface="Gabriola" panose="04040605051002020D02" pitchFamily="82" charset="0"/>
            </a:endParaRPr>
          </a:p>
        </p:txBody>
      </p:sp>
      <p:pic>
        <p:nvPicPr>
          <p:cNvPr id="6146" name="Picture 2" descr="C:\Users\Asus\Desktop\фотот новый год\DSCF613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1760" y="1916832"/>
            <a:ext cx="6227233" cy="467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83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u="sng" dirty="0" smtClean="0">
                <a:latin typeface="Gabriola" panose="04040605051002020D02" pitchFamily="82" charset="0"/>
              </a:rPr>
              <a:t>Лиса: </a:t>
            </a:r>
            <a:r>
              <a:rPr lang="ru-RU" sz="2000" b="1" dirty="0" smtClean="0">
                <a:latin typeface="Gabriola" panose="04040605051002020D02" pitchFamily="82" charset="0"/>
              </a:rPr>
              <a:t>Здравствуйте, это я, Снегурочка! .. А вот  и Дед Мороз!</a:t>
            </a:r>
            <a:endParaRPr lang="ru-RU" sz="2000" b="1" u="sng" dirty="0">
              <a:latin typeface="Gabriola" panose="04040605051002020D02" pitchFamily="82" charset="0"/>
            </a:endParaRPr>
          </a:p>
        </p:txBody>
      </p:sp>
      <p:pic>
        <p:nvPicPr>
          <p:cNvPr id="7170" name="Picture 2" descr="C:\Users\Asus\Desktop\фотот новый год\DSCF614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1531" y="1600200"/>
            <a:ext cx="338993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sus\Desktop\фотот новый год\DSCF61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0493" y="1600200"/>
            <a:ext cx="339401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822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сайты\ProPowerPoint\Шаблоны\В работе\Новый Год 2\Prin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6" y="0"/>
            <a:ext cx="9156195" cy="686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000" b="1" u="sng" dirty="0" smtClean="0">
                <a:latin typeface="Gabriola" panose="04040605051002020D02" pitchFamily="82" charset="0"/>
              </a:rPr>
              <a:t>Лиса: </a:t>
            </a:r>
            <a:r>
              <a:rPr lang="ru-RU" sz="2000" b="1" dirty="0" smtClean="0">
                <a:latin typeface="Gabriola" panose="04040605051002020D02" pitchFamily="82" charset="0"/>
              </a:rPr>
              <a:t>Дедушка Мороз, поиграй с детьми!</a:t>
            </a:r>
            <a:br>
              <a:rPr lang="ru-RU" sz="2000" b="1" dirty="0" smtClean="0">
                <a:latin typeface="Gabriola" panose="04040605051002020D02" pitchFamily="82" charset="0"/>
              </a:rPr>
            </a:br>
            <a:r>
              <a:rPr lang="ru-RU" sz="2000" b="1" u="sng" dirty="0" smtClean="0">
                <a:latin typeface="Gabriola" panose="04040605051002020D02" pitchFamily="82" charset="0"/>
              </a:rPr>
              <a:t>Кот:  </a:t>
            </a:r>
            <a:r>
              <a:rPr lang="ru-RU" sz="2000" b="1" dirty="0" smtClean="0">
                <a:latin typeface="Gabriola" panose="04040605051002020D02" pitchFamily="82" charset="0"/>
              </a:rPr>
              <a:t>Кто я?</a:t>
            </a:r>
            <a:br>
              <a:rPr lang="ru-RU" sz="2000" b="1" dirty="0" smtClean="0">
                <a:latin typeface="Gabriola" panose="04040605051002020D02" pitchFamily="82" charset="0"/>
              </a:rPr>
            </a:br>
            <a:r>
              <a:rPr lang="ru-RU" sz="2000" b="1" u="sng" dirty="0" smtClean="0">
                <a:latin typeface="Gabriola" panose="04040605051002020D02" pitchFamily="82" charset="0"/>
              </a:rPr>
              <a:t>Лиса:  </a:t>
            </a:r>
            <a:r>
              <a:rPr lang="ru-RU" sz="2000" b="1" dirty="0" smtClean="0">
                <a:latin typeface="Gabriola" panose="04040605051002020D02" pitchFamily="82" charset="0"/>
              </a:rPr>
              <a:t>Конечно, ты!  Играй!</a:t>
            </a:r>
            <a:endParaRPr lang="ru-RU" sz="2000" b="1" dirty="0">
              <a:latin typeface="Gabriola" panose="04040605051002020D02" pitchFamily="82" charset="0"/>
            </a:endParaRPr>
          </a:p>
        </p:txBody>
      </p:sp>
      <p:pic>
        <p:nvPicPr>
          <p:cNvPr id="11" name="Picture 2" descr="C:\Users\Asus\Desktop\фотот новый год\DSCF614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535" y="1844675"/>
            <a:ext cx="3502818" cy="467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90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_Novym_Godom!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S_Novym_Godom!</Template>
  <TotalTime>262</TotalTime>
  <Words>349</Words>
  <Application>Microsoft Office PowerPoint</Application>
  <PresentationFormat>Экран (4:3)</PresentationFormat>
  <Paragraphs>27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S_Novym_Godom!</vt:lpstr>
      <vt:lpstr>Новогодняя сказка 2018</vt:lpstr>
      <vt:lpstr>Ведущая: Как хорошо, когда приходят гости,                Когда горит повсюду яркий свет!                          Мы праздник новогодний открываем-                     На ёлку приглашаем всех, всех, всех!</vt:lpstr>
      <vt:lpstr>                                                                           Лиса: Базилио, не отвлекайся, у нас с тобой дело важное!                                                           Кот: Алиса,  мы  пойдём  на дело?! А  на  какое?                                                       Лиса:  Мы похитим  крылья  у  Ёлочной  Феи. Кот:  У  кого??               Лиса: Потом  объясню!  </vt:lpstr>
      <vt:lpstr>Снеговик: Фея,  что  случилось?  Почему  ты  плачешь?  И  почему  ты  без  крыльев?   Фея: Я  не  знаю  где  они!  Как  я  буду  перелетать с ветки  на  ветку,  чтобы  зажечь                    огоньки  на  ёлке?  Как  без  огоньков  ребята  будут  загадывать  свои  желания?</vt:lpstr>
      <vt:lpstr>Ведущая: Снеговик, ты  должен нам помочь!  Снеговик: Но это не так просто! Нам нужна будет помощь свыше, пойду позвоню шефу.</vt:lpstr>
      <vt:lpstr>Лиса:  Ну что, Базилио, здорово я придумала крылья украсть? Кот: Да, крылья это, конечно, хорошо, но что мы с ними будем делать?               Лиса:  Если крылья у нас, значит, Ёлочная Фея не сможет зажечь огоньки на ёлке           и все дети останутся  без Нового года! Осталось только   подарками завладеть! Кот: Ну, Алиса! Ну, голова!                                        </vt:lpstr>
      <vt:lpstr>Снеговик:  Алло, шеф! Я их нашел! Вызываю группу поддержки.!                    Что?.. Не надо?..  Что?..  А, самому?.. Всё понял. Продолжаю  слежку.</vt:lpstr>
      <vt:lpstr>Лиса: Здравствуйте, это я, Снегурочка! .. А вот  и Дед Мороз!</vt:lpstr>
      <vt:lpstr>Лиса: Дедушка Мороз, поиграй с детьми! Кот:  Кто я? Лиса:  Конечно, ты!  Играй!</vt:lpstr>
      <vt:lpstr>    Кот:  Ну, что ж, давайте поиграем в игру: «Шарики-фонарики».</vt:lpstr>
      <vt:lpstr>Снеговик:  Где они? Ведущая: Кто они? Снеговик:  Лиса Алиса и кот Базилио! Ведущая: Так это были они? Снеговик:  Да, я шёл за ними по следу, но они обхитрили меня.</vt:lpstr>
      <vt:lpstr>Снеговик:  Алло, шеф, я их упустил… Что? Вы уже рядом? Конечно, ждём! Дед Мороз: Здравствуйте, мои дорогие, и маленькие, и большие! Снегурочка:  Дружно за руки беритесь, в круг широкий становитесь!</vt:lpstr>
      <vt:lpstr>Дед Мороз: Ну, Снеговик, докладывай, что узнал! Снеговик: Это кот Базилио и лиса Алиса украли крылья. А ещё они обещали забрать новогодние подарки!</vt:lpstr>
      <vt:lpstr>Дед Мороз: Ничего, мы их тоже обхитрим. Ты, Снеговик, догони лису Алису и кота Базилио и передай им вот эти шапки-обманки. Пусть они думают, что это шапки-невидимки.  Снеговик: Всё понял, шеф! Иду по следу!</vt:lpstr>
      <vt:lpstr>Снегурочка: Не волнуйтесь, ребята, всё будет хорошо.                          Давайте пока с вами поиграем!</vt:lpstr>
      <vt:lpstr>Лиса:  Как хорошо, Базилио, что мы купили у Снеговика эти шапки-невидимки! Кот: Точно-точно, мы обещали испортить Новый год, так вот сидите и не   видите, как мы сейчас украдём ваши подарки!</vt:lpstr>
      <vt:lpstr>Лиса: Наконец мы поймали удачу! Продадим подарки, получим много денежек! Дед Мороз: Что это вы там делаете? Кот: Кто это с нами разговаривает, ведь мы же невидимые?! Дед Мороз:  А вот и нет! Мы вас и видим, и слышим!</vt:lpstr>
      <vt:lpstr>Кот:  Простите нас, мы так больше не будем!  Лиса: Мы лучше с вами поиграем!</vt:lpstr>
      <vt:lpstr>Дед Мороз: Вот, Фея, твои крылышки. Возвращайся под ёлку, будем зажигать огоньки и загадывать желания. Фея:  Как я рада! Спасибо, дедушка!</vt:lpstr>
      <vt:lpstr>Дед Мороз:  Ну что, ребята, загадали желания?                        Тогда  скажем волшебные слова и огоньки  загорятся.</vt:lpstr>
      <vt:lpstr>Дед Мороз:  Ах, я старый, забыл, где мешок с подарками оставил.                        Снеговик, помоги найти мешок.</vt:lpstr>
      <vt:lpstr>Дед Мороз: Молодец, Снеговик, ты настоящий сыщик! Быстро нашёл.                        Получите, ребята, подарки!</vt:lpstr>
      <vt:lpstr>Кот и Лиса:  А нам подарки? Дед Мороз: И для вас у меня найдутся подарки.                        Тебе, Алиса – курочку,                         а тебе, Базилио – пакет молока</vt:lpstr>
      <vt:lpstr>Лиса: Спасибо, Дед Мороз. Это лучший подарок в моей жизни! Дед Мороз:  На здоровье, Алиса!</vt:lpstr>
      <vt:lpstr>Роли  исполняли сотрудники МКДОУ Рамонского детского сада №1: Снегурочка и Фея – Шестакова Анна Владимировна; Лиса Алиса  - Саврасова Ирина Александровна; Кот Базилио – Агаркова Светлана Геннадиевна; Снеговик -  Беликова Татьяна Александровна; Ведущая  - Новоселова Вера Васильевна; Дед Мороз  - настоящий из  Великого Устюга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Новогодняя сказка 2018</dc:title>
  <dc:subject>С Новым Годом!</dc:subject>
  <dc:creator>Asus</dc:creator>
  <dc:description>http://propowerpoint.ru - Бесплатные шаблоны для презентаций. Полезные советы и уроки PowerPoint .</dc:description>
  <cp:lastModifiedBy>Asus</cp:lastModifiedBy>
  <cp:revision>16</cp:revision>
  <dcterms:created xsi:type="dcterms:W3CDTF">2018-01-16T05:44:42Z</dcterms:created>
  <dcterms:modified xsi:type="dcterms:W3CDTF">2018-01-16T10:07:23Z</dcterms:modified>
</cp:coreProperties>
</file>